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34d791b05_3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34d791b05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34d791b05_3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34d791b05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34d791b05_3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34d791b05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34d791b05_3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34d791b05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34d791b05_3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34d791b05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34d791b05_146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34d791b05_14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34d791b05_175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34d791b05_17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34d791b05_146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34d791b05_14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34d791b05_3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34d791b05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34d791b05_3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34d791b05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34d791b05_3_1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34d791b05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34d791b05_3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34d791b05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34d791b05_175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34d791b05_17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34d791b05_3_2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34d791b05_3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34d791b05_177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34d791b05_17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34d791b05_3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34d791b05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34d791b05_14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34d791b05_1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34d791b05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34d791b0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34d791b05_146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34d791b05_14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34d791b05_3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34d791b0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34d791b05_146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34d791b05_14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34d791b05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34d791b05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1" name="Google Shape;11;p2"/>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12"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5" name="Google Shape;15;p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p:txBody>
      </p:sp>
      <p:sp>
        <p:nvSpPr>
          <p:cNvPr id="16" name="Google Shape;16;p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sz="3000"/>
            </a:lvl1pPr>
            <a:lvl2pPr indent="-419100" lvl="1" marL="914400" rtl="0">
              <a:spcBef>
                <a:spcPts val="0"/>
              </a:spcBef>
              <a:spcAft>
                <a:spcPts val="0"/>
              </a:spcAft>
              <a:buSzPts val="3000"/>
              <a:buChar char="□"/>
              <a:defRPr sz="3000"/>
            </a:lvl2pPr>
            <a:lvl3pPr indent="-419100" lvl="2" marL="1371600" rtl="0">
              <a:spcBef>
                <a:spcPts val="0"/>
              </a:spcBef>
              <a:spcAft>
                <a:spcPts val="0"/>
              </a:spcAft>
              <a:buSzPts val="3000"/>
              <a:buChar char="■"/>
              <a:defRPr sz="3000"/>
            </a:lvl3pPr>
            <a:lvl4pPr indent="-419100" lvl="3" marL="1828800" rtl="0">
              <a:spcBef>
                <a:spcPts val="0"/>
              </a:spcBef>
              <a:spcAft>
                <a:spcPts val="0"/>
              </a:spcAft>
              <a:buSzPts val="3000"/>
              <a:buChar char="●"/>
              <a:defRPr sz="3000"/>
            </a:lvl4pPr>
            <a:lvl5pPr indent="-419100" lvl="4" marL="2286000" rtl="0">
              <a:spcBef>
                <a:spcPts val="0"/>
              </a:spcBef>
              <a:spcAft>
                <a:spcPts val="0"/>
              </a:spcAft>
              <a:buSzPts val="3000"/>
              <a:buChar char="○"/>
              <a:defRPr sz="3000"/>
            </a:lvl5pPr>
            <a:lvl6pPr indent="-419100" lvl="5" marL="2743200" rtl="0">
              <a:spcBef>
                <a:spcPts val="0"/>
              </a:spcBef>
              <a:spcAft>
                <a:spcPts val="0"/>
              </a:spcAft>
              <a:buSzPts val="3000"/>
              <a:buChar char="■"/>
              <a:defRPr sz="3000"/>
            </a:lvl6pPr>
            <a:lvl7pPr indent="-419100" lvl="6" marL="3200400" rtl="0">
              <a:spcBef>
                <a:spcPts val="0"/>
              </a:spcBef>
              <a:spcAft>
                <a:spcPts val="0"/>
              </a:spcAft>
              <a:buSzPts val="3000"/>
              <a:buChar char="●"/>
              <a:defRPr sz="3000"/>
            </a:lvl7pPr>
            <a:lvl8pPr indent="-419100" lvl="7" marL="3657600" rtl="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grpSp>
        <p:nvGrpSpPr>
          <p:cNvPr id="20" name="Google Shape;20;p4"/>
          <p:cNvGrpSpPr/>
          <p:nvPr/>
        </p:nvGrpSpPr>
        <p:grpSpPr>
          <a:xfrm>
            <a:off x="801025" y="1121365"/>
            <a:ext cx="1957200" cy="922385"/>
            <a:chOff x="801025" y="1190353"/>
            <a:chExt cx="1957200" cy="1229847"/>
          </a:xfrm>
        </p:grpSpPr>
        <p:sp>
          <p:nvSpPr>
            <p:cNvPr id="21" name="Google Shape;21;p4"/>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400">
                  <a:solidFill>
                    <a:schemeClr val="dk1"/>
                  </a:solidFill>
                </a:rPr>
                <a:t>‘’</a:t>
              </a:r>
              <a:endParaRPr b="1" sz="9400">
                <a:solidFill>
                  <a:schemeClr val="dk1"/>
                </a:solidFill>
              </a:endParaRPr>
            </a:p>
          </p:txBody>
        </p:sp>
        <p:sp>
          <p:nvSpPr>
            <p:cNvPr id="22" name="Google Shape;22;p4"/>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3" name="Google Shape;23;p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 type="body"/>
          </p:nvPr>
        </p:nvSpPr>
        <p:spPr>
          <a:xfrm>
            <a:off x="6912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5" name="Google Shape;35;p6"/>
          <p:cNvSpPr txBox="1"/>
          <p:nvPr>
            <p:ph idx="2" type="body"/>
          </p:nvPr>
        </p:nvSpPr>
        <p:spPr>
          <a:xfrm>
            <a:off x="46855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idx="1" type="body"/>
          </p:nvPr>
        </p:nvSpPr>
        <p:spPr>
          <a:xfrm>
            <a:off x="691200"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2" name="Google Shape;42;p7"/>
          <p:cNvSpPr txBox="1"/>
          <p:nvPr>
            <p:ph idx="2" type="body"/>
          </p:nvPr>
        </p:nvSpPr>
        <p:spPr>
          <a:xfrm>
            <a:off x="3321088"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3" type="body"/>
          </p:nvPr>
        </p:nvSpPr>
        <p:spPr>
          <a:xfrm>
            <a:off x="5950975"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 name="Google Shape;49;p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9"/>
          <p:cNvSpPr txBox="1"/>
          <p:nvPr>
            <p:ph idx="1" type="body"/>
          </p:nvPr>
        </p:nvSpPr>
        <p:spPr>
          <a:xfrm>
            <a:off x="457200" y="4258875"/>
            <a:ext cx="8229600" cy="7053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Clr>
                <a:schemeClr val="accent4"/>
              </a:buClr>
              <a:buSzPts val="1800"/>
              <a:buNone/>
              <a:defRPr sz="1800">
                <a:solidFill>
                  <a:schemeClr val="accent4"/>
                </a:solidFill>
              </a:defRPr>
            </a:lvl1pPr>
          </a:lstStyle>
          <a:p/>
        </p:txBody>
      </p:sp>
      <p:sp>
        <p:nvSpPr>
          <p:cNvPr id="52" name="Google Shape;52;p9"/>
          <p:cNvSpPr/>
          <p:nvPr/>
        </p:nvSpPr>
        <p:spPr>
          <a:xfrm>
            <a:off x="3805198" y="421274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5"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indent="-381000" lvl="1" marL="9144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indent="-381000" lvl="2" marL="13716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indent="-381000" lvl="3" marL="1828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indent="-381000" lvl="4" marL="2286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indent="-381000" lvl="5" marL="27432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indent="-381000" lvl="6" marL="32004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indent="-381000" lvl="7" marL="36576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indent="-381000" lvl="8" marL="4114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556775" y="4758433"/>
            <a:ext cx="548700" cy="309000"/>
          </a:xfrm>
          <a:prstGeom prst="rect">
            <a:avLst/>
          </a:prstGeom>
          <a:noFill/>
          <a:ln>
            <a:noFill/>
          </a:ln>
        </p:spPr>
        <p:txBody>
          <a:bodyPr anchorCtr="0" anchor="t" bIns="91425" lIns="91425" spcFirstLastPara="1" rIns="91425" wrap="square" tIns="91425">
            <a:noAutofit/>
          </a:bodyPr>
          <a:lstStyle>
            <a:lvl1pPr lvl="0" algn="r">
              <a:buNone/>
              <a:defRPr b="1" sz="1200">
                <a:solidFill>
                  <a:schemeClr val="accent1"/>
                </a:solidFill>
                <a:latin typeface="Montserrat"/>
                <a:ea typeface="Montserrat"/>
                <a:cs typeface="Montserrat"/>
                <a:sym typeface="Montserrat"/>
              </a:defRPr>
            </a:lvl1pPr>
            <a:lvl2pPr lvl="1" algn="r">
              <a:buNone/>
              <a:defRPr b="1" sz="1200">
                <a:solidFill>
                  <a:schemeClr val="accent1"/>
                </a:solidFill>
                <a:latin typeface="Montserrat"/>
                <a:ea typeface="Montserrat"/>
                <a:cs typeface="Montserrat"/>
                <a:sym typeface="Montserrat"/>
              </a:defRPr>
            </a:lvl2pPr>
            <a:lvl3pPr lvl="2" algn="r">
              <a:buNone/>
              <a:defRPr b="1" sz="1200">
                <a:solidFill>
                  <a:schemeClr val="accent1"/>
                </a:solidFill>
                <a:latin typeface="Montserrat"/>
                <a:ea typeface="Montserrat"/>
                <a:cs typeface="Montserrat"/>
                <a:sym typeface="Montserrat"/>
              </a:defRPr>
            </a:lvl3pPr>
            <a:lvl4pPr lvl="3" algn="r">
              <a:buNone/>
              <a:defRPr b="1" sz="1200">
                <a:solidFill>
                  <a:schemeClr val="accent1"/>
                </a:solidFill>
                <a:latin typeface="Montserrat"/>
                <a:ea typeface="Montserrat"/>
                <a:cs typeface="Montserrat"/>
                <a:sym typeface="Montserrat"/>
              </a:defRPr>
            </a:lvl4pPr>
            <a:lvl5pPr lvl="4" algn="r">
              <a:buNone/>
              <a:defRPr b="1" sz="1200">
                <a:solidFill>
                  <a:schemeClr val="accent1"/>
                </a:solidFill>
                <a:latin typeface="Montserrat"/>
                <a:ea typeface="Montserrat"/>
                <a:cs typeface="Montserrat"/>
                <a:sym typeface="Montserrat"/>
              </a:defRPr>
            </a:lvl5pPr>
            <a:lvl6pPr lvl="5" algn="r">
              <a:buNone/>
              <a:defRPr b="1" sz="1200">
                <a:solidFill>
                  <a:schemeClr val="accent1"/>
                </a:solidFill>
                <a:latin typeface="Montserrat"/>
                <a:ea typeface="Montserrat"/>
                <a:cs typeface="Montserrat"/>
                <a:sym typeface="Montserrat"/>
              </a:defRPr>
            </a:lvl6pPr>
            <a:lvl7pPr lvl="6" algn="r">
              <a:buNone/>
              <a:defRPr b="1" sz="1200">
                <a:solidFill>
                  <a:schemeClr val="accent1"/>
                </a:solidFill>
                <a:latin typeface="Montserrat"/>
                <a:ea typeface="Montserrat"/>
                <a:cs typeface="Montserrat"/>
                <a:sym typeface="Montserrat"/>
              </a:defRPr>
            </a:lvl7pPr>
            <a:lvl8pPr lvl="7" algn="r">
              <a:buNone/>
              <a:defRPr b="1" sz="1200">
                <a:solidFill>
                  <a:schemeClr val="accent1"/>
                </a:solidFill>
                <a:latin typeface="Montserrat"/>
                <a:ea typeface="Montserrat"/>
                <a:cs typeface="Montserrat"/>
                <a:sym typeface="Montserrat"/>
              </a:defRPr>
            </a:lvl8pPr>
            <a:lvl9pPr lvl="8" algn="r">
              <a:buNone/>
              <a:defRPr b="1" sz="1200">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scihub.copernicus.eu/dhus/#/hom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machinelearningmastery.com/how-to-develop-a-pix2pix-gan-for-image-to-image-transl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Generation of Synthetic satellite images using GANs</a:t>
            </a:r>
            <a:endParaRPr/>
          </a:p>
        </p:txBody>
      </p:sp>
      <p:sp>
        <p:nvSpPr>
          <p:cNvPr id="63" name="Google Shape;63;p11"/>
          <p:cNvSpPr txBox="1"/>
          <p:nvPr/>
        </p:nvSpPr>
        <p:spPr>
          <a:xfrm>
            <a:off x="58125" y="4431550"/>
            <a:ext cx="8979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Team T69 (Members - Vishisht Sharma, Shivan Bhatt, Sarthak Mishra)</a:t>
            </a:r>
            <a:endParaRPr b="1" sz="1900">
              <a:solidFill>
                <a:schemeClr val="dk1"/>
              </a:solidFill>
              <a:latin typeface="Montserrat"/>
              <a:ea typeface="Montserrat"/>
              <a:cs typeface="Montserrat"/>
              <a:sym typeface="Montserrat"/>
            </a:endParaRPr>
          </a:p>
        </p:txBody>
      </p:sp>
      <p:pic>
        <p:nvPicPr>
          <p:cNvPr descr="Indian Institute of Science Education and Research, Bhopal - Wikipedia" id="64" name="Google Shape;64;p11"/>
          <p:cNvPicPr preferRelativeResize="0"/>
          <p:nvPr/>
        </p:nvPicPr>
        <p:blipFill rotWithShape="1">
          <a:blip r:embed="rId3">
            <a:alphaModFix/>
          </a:blip>
          <a:srcRect b="0" l="0" r="0" t="0"/>
          <a:stretch/>
        </p:blipFill>
        <p:spPr>
          <a:xfrm>
            <a:off x="614699" y="595702"/>
            <a:ext cx="1933298" cy="19332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step at a time</a:t>
            </a:r>
            <a:endParaRPr/>
          </a:p>
        </p:txBody>
      </p:sp>
      <p:sp>
        <p:nvSpPr>
          <p:cNvPr id="125" name="Google Shape;125;p20"/>
          <p:cNvSpPr txBox="1"/>
          <p:nvPr/>
        </p:nvSpPr>
        <p:spPr>
          <a:xfrm>
            <a:off x="2699550" y="1742456"/>
            <a:ext cx="3744900" cy="583800"/>
          </a:xfrm>
          <a:prstGeom prst="rect">
            <a:avLst/>
          </a:prstGeom>
          <a:noFill/>
          <a:ln cap="rnd" cmpd="sng" w="114300">
            <a:solidFill>
              <a:schemeClr val="accen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Montserrat"/>
                <a:ea typeface="Montserrat"/>
                <a:cs typeface="Montserrat"/>
                <a:sym typeface="Montserrat"/>
              </a:rPr>
              <a:t>Data Preparation</a:t>
            </a:r>
            <a:endParaRPr sz="2400">
              <a:solidFill>
                <a:schemeClr val="dk1"/>
              </a:solidFill>
              <a:latin typeface="Montserrat"/>
              <a:ea typeface="Montserrat"/>
              <a:cs typeface="Montserrat"/>
              <a:sym typeface="Montserrat"/>
            </a:endParaRPr>
          </a:p>
        </p:txBody>
      </p:sp>
      <p:sp>
        <p:nvSpPr>
          <p:cNvPr id="126" name="Google Shape;126;p20"/>
          <p:cNvSpPr txBox="1"/>
          <p:nvPr/>
        </p:nvSpPr>
        <p:spPr>
          <a:xfrm>
            <a:off x="2699550" y="2771766"/>
            <a:ext cx="3744900" cy="583800"/>
          </a:xfrm>
          <a:prstGeom prst="rect">
            <a:avLst/>
          </a:prstGeom>
          <a:noFill/>
          <a:ln cap="rnd" cmpd="sng" w="114300">
            <a:solidFill>
              <a:schemeClr val="accen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Montserrat"/>
                <a:ea typeface="Montserrat"/>
                <a:cs typeface="Montserrat"/>
                <a:sym typeface="Montserrat"/>
              </a:rPr>
              <a:t>Model Building</a:t>
            </a:r>
            <a:endParaRPr sz="2400">
              <a:solidFill>
                <a:schemeClr val="dk1"/>
              </a:solidFill>
              <a:latin typeface="Montserrat"/>
              <a:ea typeface="Montserrat"/>
              <a:cs typeface="Montserrat"/>
              <a:sym typeface="Montserrat"/>
            </a:endParaRPr>
          </a:p>
        </p:txBody>
      </p:sp>
      <p:sp>
        <p:nvSpPr>
          <p:cNvPr id="127" name="Google Shape;127;p20"/>
          <p:cNvSpPr txBox="1"/>
          <p:nvPr/>
        </p:nvSpPr>
        <p:spPr>
          <a:xfrm>
            <a:off x="2699550" y="3801075"/>
            <a:ext cx="3744900" cy="583800"/>
          </a:xfrm>
          <a:prstGeom prst="rect">
            <a:avLst/>
          </a:prstGeom>
          <a:noFill/>
          <a:ln cap="rnd" cmpd="sng" w="114300">
            <a:solidFill>
              <a:schemeClr val="accen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Montserrat"/>
                <a:ea typeface="Montserrat"/>
                <a:cs typeface="Montserrat"/>
                <a:sym typeface="Montserrat"/>
              </a:rPr>
              <a:t>Synthesis</a:t>
            </a:r>
            <a:endParaRPr sz="2400">
              <a:solidFill>
                <a:schemeClr val="dk1"/>
              </a:solidFill>
              <a:latin typeface="Montserrat"/>
              <a:ea typeface="Montserrat"/>
              <a:cs typeface="Montserrat"/>
              <a:sym typeface="Montserrat"/>
            </a:endParaRPr>
          </a:p>
        </p:txBody>
      </p:sp>
      <p:cxnSp>
        <p:nvCxnSpPr>
          <p:cNvPr id="128" name="Google Shape;128;p20"/>
          <p:cNvCxnSpPr>
            <a:stCxn id="125" idx="2"/>
            <a:endCxn id="126" idx="0"/>
          </p:cNvCxnSpPr>
          <p:nvPr/>
        </p:nvCxnSpPr>
        <p:spPr>
          <a:xfrm>
            <a:off x="4572000" y="2326256"/>
            <a:ext cx="0" cy="445500"/>
          </a:xfrm>
          <a:prstGeom prst="straightConnector1">
            <a:avLst/>
          </a:prstGeom>
          <a:noFill/>
          <a:ln cap="rnd" cmpd="sng" w="38100">
            <a:solidFill>
              <a:schemeClr val="dk1"/>
            </a:solidFill>
            <a:prstDash val="solid"/>
            <a:round/>
            <a:headEnd len="sm" w="sm" type="diamond"/>
            <a:tailEnd len="sm" w="sm" type="diamond"/>
          </a:ln>
        </p:spPr>
      </p:cxnSp>
      <p:cxnSp>
        <p:nvCxnSpPr>
          <p:cNvPr id="129" name="Google Shape;129;p20"/>
          <p:cNvCxnSpPr>
            <a:stCxn id="126" idx="2"/>
            <a:endCxn id="127" idx="0"/>
          </p:cNvCxnSpPr>
          <p:nvPr/>
        </p:nvCxnSpPr>
        <p:spPr>
          <a:xfrm>
            <a:off x="4572000" y="3355566"/>
            <a:ext cx="0" cy="445500"/>
          </a:xfrm>
          <a:prstGeom prst="straightConnector1">
            <a:avLst/>
          </a:prstGeom>
          <a:noFill/>
          <a:ln cap="rnd" cmpd="sng" w="38100">
            <a:solidFill>
              <a:schemeClr val="dk1"/>
            </a:solidFill>
            <a:prstDash val="solid"/>
            <a:round/>
            <a:headEnd len="sm" w="sm" type="diamond"/>
            <a:tailEnd len="sm" w="sm" type="diamond"/>
          </a:ln>
        </p:spPr>
      </p:cxnSp>
      <p:sp>
        <p:nvSpPr>
          <p:cNvPr id="130" name="Google Shape;130;p20"/>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6" name="Google Shape;136;p21"/>
          <p:cNvSpPr txBox="1"/>
          <p:nvPr>
            <p:ph idx="4294967295" type="ctrTitle"/>
          </p:nvPr>
        </p:nvSpPr>
        <p:spPr>
          <a:xfrm>
            <a:off x="972900" y="252269"/>
            <a:ext cx="719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100"/>
              <a:t>Data Preparation</a:t>
            </a:r>
            <a:endParaRPr sz="6100"/>
          </a:p>
        </p:txBody>
      </p:sp>
      <p:pic>
        <p:nvPicPr>
          <p:cNvPr id="137" name="Google Shape;137;p21"/>
          <p:cNvPicPr preferRelativeResize="0"/>
          <p:nvPr/>
        </p:nvPicPr>
        <p:blipFill>
          <a:blip r:embed="rId3">
            <a:alphaModFix/>
          </a:blip>
          <a:stretch>
            <a:fillRect/>
          </a:stretch>
        </p:blipFill>
        <p:spPr>
          <a:xfrm>
            <a:off x="4846350" y="2026225"/>
            <a:ext cx="3840549" cy="2137101"/>
          </a:xfrm>
          <a:prstGeom prst="rect">
            <a:avLst/>
          </a:prstGeom>
          <a:noFill/>
          <a:ln>
            <a:noFill/>
          </a:ln>
        </p:spPr>
      </p:pic>
      <p:sp>
        <p:nvSpPr>
          <p:cNvPr id="138" name="Google Shape;138;p21"/>
          <p:cNvSpPr txBox="1"/>
          <p:nvPr/>
        </p:nvSpPr>
        <p:spPr>
          <a:xfrm>
            <a:off x="568225" y="1698825"/>
            <a:ext cx="3662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The data was prepared from images taken by the Sentinel 2 database provided by </a:t>
            </a:r>
            <a:r>
              <a:rPr lang="en" sz="1800" u="sng">
                <a:solidFill>
                  <a:schemeClr val="dk1"/>
                </a:solidFill>
                <a:latin typeface="Montserrat"/>
                <a:ea typeface="Montserrat"/>
                <a:cs typeface="Montserrat"/>
                <a:sym typeface="Montserrat"/>
                <a:hlinkClick r:id="rId4">
                  <a:extLst>
                    <a:ext uri="{A12FA001-AC4F-418D-AE19-62706E023703}">
                      <ahyp:hlinkClr val="tx"/>
                    </a:ext>
                  </a:extLst>
                </a:hlinkClick>
              </a:rPr>
              <a:t>Copernicus Open Access Hub</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Images with little or no cloud cover were used for the project.</a:t>
            </a:r>
            <a:endParaRPr sz="18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Stage 1</a:t>
            </a:r>
            <a:endParaRPr/>
          </a:p>
        </p:txBody>
      </p:sp>
      <p:sp>
        <p:nvSpPr>
          <p:cNvPr id="144" name="Google Shape;144;p22"/>
          <p:cNvSpPr txBox="1"/>
          <p:nvPr>
            <p:ph idx="1" type="body"/>
          </p:nvPr>
        </p:nvSpPr>
        <p:spPr>
          <a:xfrm>
            <a:off x="691200" y="1440000"/>
            <a:ext cx="7761600" cy="286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rgbClr val="454F5B"/>
                </a:solidFill>
              </a:rPr>
              <a:t>ArcGIS Pro software was used to prepare the data.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rPr lang="en" sz="2000">
                <a:solidFill>
                  <a:srgbClr val="454F5B"/>
                </a:solidFill>
              </a:rPr>
              <a:t>In the first stage, using the Composite Bands tool Sentinel data bands: 4 (red), 3 (green), 2 (blue) and 8 (nir) all with a resolution of 10 meters, were combined and a four-band raster was created.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rPr lang="en" sz="2000">
                <a:solidFill>
                  <a:srgbClr val="454F5B"/>
                </a:solidFill>
              </a:rPr>
              <a:t>Then the land cover vector data with the polygon topology were changed to raster data using the Polygon to Raster tool.</a:t>
            </a:r>
            <a:endParaRPr sz="2000">
              <a:solidFill>
                <a:srgbClr val="454F5B"/>
              </a:solidFill>
            </a:endParaRPr>
          </a:p>
        </p:txBody>
      </p:sp>
      <p:sp>
        <p:nvSpPr>
          <p:cNvPr id="145" name="Google Shape;145;p2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Stage 2</a:t>
            </a:r>
            <a:endParaRPr/>
          </a:p>
        </p:txBody>
      </p:sp>
      <p:sp>
        <p:nvSpPr>
          <p:cNvPr id="151" name="Google Shape;151;p23"/>
          <p:cNvSpPr txBox="1"/>
          <p:nvPr>
            <p:ph idx="1" type="body"/>
          </p:nvPr>
        </p:nvSpPr>
        <p:spPr>
          <a:xfrm>
            <a:off x="691200" y="1511100"/>
            <a:ext cx="7761600" cy="324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rgbClr val="454F5B"/>
                </a:solidFill>
              </a:rPr>
              <a:t>In the second stage, it was crucial to match the coordinate system and extent with the data acquired from Sentinel.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rPr lang="en" sz="2000">
                <a:solidFill>
                  <a:srgbClr val="454F5B"/>
                </a:solidFill>
              </a:rPr>
              <a:t>The extent value read from Sentinel data allowed us to process only a portion of a larger land cover dataset.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rPr lang="en" sz="2000">
                <a:solidFill>
                  <a:srgbClr val="454F5B"/>
                </a:solidFill>
              </a:rPr>
              <a:t>It was also important to determine Snap Raster environment setting.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t/>
            </a:r>
            <a:endParaRPr sz="2000">
              <a:solidFill>
                <a:srgbClr val="454F5B"/>
              </a:solidFill>
            </a:endParaRPr>
          </a:p>
        </p:txBody>
      </p:sp>
      <p:sp>
        <p:nvSpPr>
          <p:cNvPr id="152" name="Google Shape;152;p2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Stage 3</a:t>
            </a:r>
            <a:endParaRPr/>
          </a:p>
        </p:txBody>
      </p:sp>
      <p:sp>
        <p:nvSpPr>
          <p:cNvPr id="158" name="Google Shape;158;p24"/>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rgbClr val="454F5B"/>
                </a:solidFill>
              </a:rPr>
              <a:t>In the third stage, by iterating through the grid items and using the Clip Raster tool, the Sentinel Image and Land cover raster data were cut into parts, overlapping with the consecutive mesh. </a:t>
            </a:r>
            <a:endParaRPr sz="2000">
              <a:solidFill>
                <a:srgbClr val="454F5B"/>
              </a:solidFill>
            </a:endParaRPr>
          </a:p>
          <a:p>
            <a:pPr indent="0" lvl="0" marL="0" rtl="0" algn="l">
              <a:spcBef>
                <a:spcPts val="600"/>
              </a:spcBef>
              <a:spcAft>
                <a:spcPts val="0"/>
              </a:spcAft>
              <a:buNone/>
            </a:pPr>
            <a:r>
              <a:t/>
            </a:r>
            <a:endParaRPr sz="2000">
              <a:solidFill>
                <a:srgbClr val="454F5B"/>
              </a:solidFill>
            </a:endParaRPr>
          </a:p>
          <a:p>
            <a:pPr indent="0" lvl="0" marL="0" rtl="0" algn="l">
              <a:spcBef>
                <a:spcPts val="600"/>
              </a:spcBef>
              <a:spcAft>
                <a:spcPts val="0"/>
              </a:spcAft>
              <a:buNone/>
            </a:pPr>
            <a:r>
              <a:rPr lang="en" sz="2000">
                <a:solidFill>
                  <a:srgbClr val="454F5B"/>
                </a:solidFill>
              </a:rPr>
              <a:t>The sample set was created. The same procedure was used for land cover data at both scales and to create samples of different sizes by changing the mesh parameter.</a:t>
            </a:r>
            <a:endParaRPr sz="2000">
              <a:solidFill>
                <a:srgbClr val="454F5B"/>
              </a:solidFill>
            </a:endParaRPr>
          </a:p>
        </p:txBody>
      </p:sp>
      <p:sp>
        <p:nvSpPr>
          <p:cNvPr id="159" name="Google Shape;159;p2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5"/>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5" name="Google Shape;165;p25"/>
          <p:cNvSpPr txBox="1"/>
          <p:nvPr>
            <p:ph idx="4294967295" type="ctrTitle"/>
          </p:nvPr>
        </p:nvSpPr>
        <p:spPr>
          <a:xfrm>
            <a:off x="972900" y="252269"/>
            <a:ext cx="719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100"/>
              <a:t>Model</a:t>
            </a:r>
            <a:endParaRPr sz="6100"/>
          </a:p>
        </p:txBody>
      </p:sp>
      <p:pic>
        <p:nvPicPr>
          <p:cNvPr id="166" name="Google Shape;166;p25"/>
          <p:cNvPicPr preferRelativeResize="0"/>
          <p:nvPr/>
        </p:nvPicPr>
        <p:blipFill>
          <a:blip r:embed="rId3">
            <a:alphaModFix/>
          </a:blip>
          <a:stretch>
            <a:fillRect/>
          </a:stretch>
        </p:blipFill>
        <p:spPr>
          <a:xfrm>
            <a:off x="0" y="1665932"/>
            <a:ext cx="9144001" cy="3111536"/>
          </a:xfrm>
          <a:prstGeom prst="rect">
            <a:avLst/>
          </a:prstGeom>
          <a:noFill/>
          <a:ln>
            <a:noFill/>
          </a:ln>
        </p:spPr>
      </p:pic>
      <p:sp>
        <p:nvSpPr>
          <p:cNvPr id="167" name="Google Shape;167;p25"/>
          <p:cNvSpPr txBox="1"/>
          <p:nvPr/>
        </p:nvSpPr>
        <p:spPr>
          <a:xfrm>
            <a:off x="1987050" y="4732475"/>
            <a:ext cx="516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highlight>
                  <a:srgbClr val="FFFFFF"/>
                </a:highlight>
              </a:rPr>
              <a:t>Network model. Pix2Pix GAN, Generator: U-Net, Discriminator: PatchGAN</a:t>
            </a:r>
            <a:endParaRPr b="1" sz="11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 Model</a:t>
            </a:r>
            <a:endParaRPr/>
          </a:p>
        </p:txBody>
      </p:sp>
      <p:sp>
        <p:nvSpPr>
          <p:cNvPr id="173" name="Google Shape;173;p2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6"/>
          <p:cNvPicPr preferRelativeResize="0"/>
          <p:nvPr/>
        </p:nvPicPr>
        <p:blipFill>
          <a:blip r:embed="rId3">
            <a:alphaModFix/>
          </a:blip>
          <a:stretch>
            <a:fillRect/>
          </a:stretch>
        </p:blipFill>
        <p:spPr>
          <a:xfrm>
            <a:off x="3647625" y="1271575"/>
            <a:ext cx="5496374" cy="2600326"/>
          </a:xfrm>
          <a:prstGeom prst="rect">
            <a:avLst/>
          </a:prstGeom>
          <a:noFill/>
          <a:ln>
            <a:noFill/>
          </a:ln>
        </p:spPr>
      </p:pic>
      <p:sp>
        <p:nvSpPr>
          <p:cNvPr id="175" name="Google Shape;175;p26"/>
          <p:cNvSpPr txBox="1"/>
          <p:nvPr/>
        </p:nvSpPr>
        <p:spPr>
          <a:xfrm>
            <a:off x="300075" y="1356725"/>
            <a:ext cx="3492300" cy="3663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dk1"/>
                </a:solidFill>
                <a:latin typeface="Montserrat"/>
                <a:ea typeface="Montserrat"/>
                <a:cs typeface="Montserrat"/>
                <a:sym typeface="Montserrat"/>
              </a:rPr>
              <a:t>The overview:</a:t>
            </a:r>
            <a:endParaRPr sz="17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7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lang="en" sz="1600">
                <a:solidFill>
                  <a:schemeClr val="dk1"/>
                </a:solidFill>
                <a:latin typeface="Montserrat"/>
                <a:ea typeface="Montserrat"/>
                <a:cs typeface="Montserrat"/>
                <a:sym typeface="Montserrat"/>
              </a:rPr>
              <a:t>The input layer is the conditional mask layer that feeds single band tiff to the network.</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lang="en" sz="1600">
                <a:solidFill>
                  <a:schemeClr val="dk1"/>
                </a:solidFill>
                <a:latin typeface="Montserrat"/>
                <a:ea typeface="Montserrat"/>
                <a:cs typeface="Montserrat"/>
                <a:sym typeface="Montserrat"/>
              </a:rPr>
              <a:t>The generator model uses the input to create a 4-channel output image.</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lang="en" sz="1600">
                <a:solidFill>
                  <a:schemeClr val="dk1"/>
                </a:solidFill>
                <a:latin typeface="Montserrat"/>
                <a:ea typeface="Montserrat"/>
                <a:cs typeface="Montserrat"/>
                <a:sym typeface="Montserrat"/>
              </a:rPr>
              <a:t>Then, the discriminator model judges the generated image and casts a penalty in terms of loss to improve the generator.</a:t>
            </a:r>
            <a:endParaRPr sz="1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Discrimin</a:t>
            </a:r>
            <a:r>
              <a:rPr lang="en"/>
              <a:t>ator Model</a:t>
            </a:r>
            <a:endParaRPr/>
          </a:p>
        </p:txBody>
      </p:sp>
      <p:sp>
        <p:nvSpPr>
          <p:cNvPr id="181" name="Google Shape;181;p27"/>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7"/>
          <p:cNvSpPr txBox="1"/>
          <p:nvPr/>
        </p:nvSpPr>
        <p:spPr>
          <a:xfrm>
            <a:off x="3115500" y="1508750"/>
            <a:ext cx="52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183" name="Google Shape;183;p27"/>
          <p:cNvPicPr preferRelativeResize="0"/>
          <p:nvPr/>
        </p:nvPicPr>
        <p:blipFill>
          <a:blip r:embed="rId3">
            <a:alphaModFix/>
          </a:blip>
          <a:stretch>
            <a:fillRect/>
          </a:stretch>
        </p:blipFill>
        <p:spPr>
          <a:xfrm>
            <a:off x="922600" y="1612375"/>
            <a:ext cx="7298799" cy="32285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Generator Model</a:t>
            </a:r>
            <a:endParaRPr/>
          </a:p>
        </p:txBody>
      </p:sp>
      <p:sp>
        <p:nvSpPr>
          <p:cNvPr id="189" name="Google Shape;189;p2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8"/>
          <p:cNvSpPr txBox="1"/>
          <p:nvPr/>
        </p:nvSpPr>
        <p:spPr>
          <a:xfrm>
            <a:off x="3115500" y="1508750"/>
            <a:ext cx="52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191" name="Google Shape;191;p28"/>
          <p:cNvPicPr preferRelativeResize="0"/>
          <p:nvPr/>
        </p:nvPicPr>
        <p:blipFill>
          <a:blip r:embed="rId3">
            <a:alphaModFix/>
          </a:blip>
          <a:stretch>
            <a:fillRect/>
          </a:stretch>
        </p:blipFill>
        <p:spPr>
          <a:xfrm>
            <a:off x="1157650" y="1508750"/>
            <a:ext cx="7021851" cy="32614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9"/>
          <p:cNvSpPr txBox="1"/>
          <p:nvPr>
            <p:ph idx="12" type="sldNum"/>
          </p:nvPr>
        </p:nvSpPr>
        <p:spPr>
          <a:xfrm>
            <a:off x="4297650" y="4777483"/>
            <a:ext cx="548700" cy="3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7" name="Google Shape;197;p29"/>
          <p:cNvSpPr txBox="1"/>
          <p:nvPr>
            <p:ph idx="4294967295" type="ctrTitle"/>
          </p:nvPr>
        </p:nvSpPr>
        <p:spPr>
          <a:xfrm>
            <a:off x="972900" y="252269"/>
            <a:ext cx="719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100"/>
              <a:t>Synthesis</a:t>
            </a:r>
            <a:endParaRPr sz="6100"/>
          </a:p>
        </p:txBody>
      </p:sp>
      <p:pic>
        <p:nvPicPr>
          <p:cNvPr id="198" name="Google Shape;198;p29"/>
          <p:cNvPicPr preferRelativeResize="0"/>
          <p:nvPr/>
        </p:nvPicPr>
        <p:blipFill>
          <a:blip r:embed="rId3">
            <a:alphaModFix/>
          </a:blip>
          <a:stretch>
            <a:fillRect/>
          </a:stretch>
        </p:blipFill>
        <p:spPr>
          <a:xfrm>
            <a:off x="614900" y="1283926"/>
            <a:ext cx="3630175" cy="3630200"/>
          </a:xfrm>
          <a:prstGeom prst="rect">
            <a:avLst/>
          </a:prstGeom>
          <a:noFill/>
          <a:ln>
            <a:noFill/>
          </a:ln>
        </p:spPr>
      </p:pic>
      <p:pic>
        <p:nvPicPr>
          <p:cNvPr id="199" name="Google Shape;199;p29"/>
          <p:cNvPicPr preferRelativeResize="0"/>
          <p:nvPr/>
        </p:nvPicPr>
        <p:blipFill>
          <a:blip r:embed="rId4">
            <a:alphaModFix/>
          </a:blip>
          <a:stretch>
            <a:fillRect/>
          </a:stretch>
        </p:blipFill>
        <p:spPr>
          <a:xfrm>
            <a:off x="4898925" y="1283939"/>
            <a:ext cx="3630175" cy="363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Contents</a:t>
            </a:r>
            <a:endParaRPr/>
          </a:p>
        </p:txBody>
      </p:sp>
      <p:sp>
        <p:nvSpPr>
          <p:cNvPr id="70" name="Google Shape;70;p12"/>
          <p:cNvSpPr txBox="1"/>
          <p:nvPr>
            <p:ph idx="1" type="body"/>
          </p:nvPr>
        </p:nvSpPr>
        <p:spPr>
          <a:xfrm>
            <a:off x="691200" y="1380725"/>
            <a:ext cx="7761600" cy="3247200"/>
          </a:xfrm>
          <a:prstGeom prst="rect">
            <a:avLst/>
          </a:prstGeom>
        </p:spPr>
        <p:txBody>
          <a:bodyPr anchorCtr="0" anchor="t" bIns="91425" lIns="91425" spcFirstLastPara="1" rIns="91425" wrap="square" tIns="91425">
            <a:noAutofit/>
          </a:bodyPr>
          <a:lstStyle/>
          <a:p>
            <a:pPr indent="-406400" lvl="0" marL="457200" rtl="0" algn="l">
              <a:spcBef>
                <a:spcPts val="600"/>
              </a:spcBef>
              <a:spcAft>
                <a:spcPts val="0"/>
              </a:spcAft>
              <a:buSzPts val="2800"/>
              <a:buChar char="▣"/>
            </a:pPr>
            <a:r>
              <a:rPr b="1" lang="en" sz="2800">
                <a:solidFill>
                  <a:srgbClr val="454F5B"/>
                </a:solidFill>
              </a:rPr>
              <a:t>Motivation</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Research Gap</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Objective</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Methodology</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Results and Discussions</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Conclusion</a:t>
            </a:r>
            <a:endParaRPr b="1" sz="2800">
              <a:solidFill>
                <a:srgbClr val="454F5B"/>
              </a:solidFill>
            </a:endParaRPr>
          </a:p>
          <a:p>
            <a:pPr indent="-406400" lvl="0" marL="457200" rtl="0" algn="l">
              <a:spcBef>
                <a:spcPts val="0"/>
              </a:spcBef>
              <a:spcAft>
                <a:spcPts val="0"/>
              </a:spcAft>
              <a:buSzPts val="2800"/>
              <a:buChar char="▣"/>
            </a:pPr>
            <a:r>
              <a:rPr b="1" lang="en" sz="2800">
                <a:solidFill>
                  <a:srgbClr val="454F5B"/>
                </a:solidFill>
              </a:rPr>
              <a:t>Acknowledgements</a:t>
            </a:r>
            <a:endParaRPr sz="1600"/>
          </a:p>
        </p:txBody>
      </p:sp>
      <p:sp>
        <p:nvSpPr>
          <p:cNvPr id="71" name="Google Shape;71;p1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5</a:t>
            </a:r>
            <a:r>
              <a:rPr lang="en" sz="9600">
                <a:solidFill>
                  <a:schemeClr val="accent2"/>
                </a:solidFill>
              </a:rPr>
              <a:t>.</a:t>
            </a:r>
            <a:br>
              <a:rPr lang="en" sz="9600">
                <a:solidFill>
                  <a:schemeClr val="accent2"/>
                </a:solidFill>
              </a:rPr>
            </a:br>
            <a:r>
              <a:rPr lang="en"/>
              <a:t>Results</a:t>
            </a:r>
            <a:endParaRPr/>
          </a:p>
        </p:txBody>
      </p:sp>
      <p:sp>
        <p:nvSpPr>
          <p:cNvPr id="205" name="Google Shape;205;p30"/>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and Discussions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11" name="Google Shape;211;p31"/>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1"/>
          <p:cNvSpPr txBox="1"/>
          <p:nvPr>
            <p:ph idx="2" type="body"/>
          </p:nvPr>
        </p:nvSpPr>
        <p:spPr>
          <a:xfrm>
            <a:off x="691200" y="1484300"/>
            <a:ext cx="7865700" cy="4617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lang="en"/>
              <a:t>Trained for 200 epochs on a dataset of ~ 2000 samples.</a:t>
            </a:r>
            <a:endParaRPr/>
          </a:p>
        </p:txBody>
      </p:sp>
      <p:pic>
        <p:nvPicPr>
          <p:cNvPr id="213" name="Google Shape;213;p31"/>
          <p:cNvPicPr preferRelativeResize="0"/>
          <p:nvPr/>
        </p:nvPicPr>
        <p:blipFill>
          <a:blip r:embed="rId3">
            <a:alphaModFix/>
          </a:blip>
          <a:stretch>
            <a:fillRect/>
          </a:stretch>
        </p:blipFill>
        <p:spPr>
          <a:xfrm>
            <a:off x="884250" y="3322000"/>
            <a:ext cx="3716225" cy="975200"/>
          </a:xfrm>
          <a:prstGeom prst="rect">
            <a:avLst/>
          </a:prstGeom>
          <a:noFill/>
          <a:ln>
            <a:noFill/>
          </a:ln>
        </p:spPr>
      </p:pic>
      <p:pic>
        <p:nvPicPr>
          <p:cNvPr id="214" name="Google Shape;214;p31"/>
          <p:cNvPicPr preferRelativeResize="0"/>
          <p:nvPr/>
        </p:nvPicPr>
        <p:blipFill>
          <a:blip r:embed="rId4">
            <a:alphaModFix/>
          </a:blip>
          <a:stretch>
            <a:fillRect/>
          </a:stretch>
        </p:blipFill>
        <p:spPr>
          <a:xfrm>
            <a:off x="853200" y="2068700"/>
            <a:ext cx="3716225" cy="1006100"/>
          </a:xfrm>
          <a:prstGeom prst="rect">
            <a:avLst/>
          </a:prstGeom>
          <a:noFill/>
          <a:ln>
            <a:noFill/>
          </a:ln>
        </p:spPr>
      </p:pic>
      <p:sp>
        <p:nvSpPr>
          <p:cNvPr id="215" name="Google Shape;215;p31"/>
          <p:cNvSpPr txBox="1"/>
          <p:nvPr>
            <p:ph idx="2" type="body"/>
          </p:nvPr>
        </p:nvSpPr>
        <p:spPr>
          <a:xfrm>
            <a:off x="853188" y="4419725"/>
            <a:ext cx="3813900" cy="338700"/>
          </a:xfrm>
          <a:prstGeom prst="rect">
            <a:avLst/>
          </a:prstGeom>
        </p:spPr>
        <p:txBody>
          <a:bodyPr anchorCtr="0" anchor="t" bIns="91425" lIns="91425" spcFirstLastPara="1" rIns="91425" wrap="square" tIns="91425">
            <a:spAutoFit/>
          </a:bodyPr>
          <a:lstStyle/>
          <a:p>
            <a:pPr indent="0" lvl="0" marL="0" rtl="0" algn="ctr">
              <a:spcBef>
                <a:spcPts val="600"/>
              </a:spcBef>
              <a:spcAft>
                <a:spcPts val="0"/>
              </a:spcAft>
              <a:buNone/>
            </a:pPr>
            <a:r>
              <a:rPr lang="en" sz="1000"/>
              <a:t>Artificially generated images</a:t>
            </a:r>
            <a:endParaRPr sz="1000"/>
          </a:p>
        </p:txBody>
      </p:sp>
      <p:pic>
        <p:nvPicPr>
          <p:cNvPr id="216" name="Google Shape;216;p31"/>
          <p:cNvPicPr preferRelativeResize="0"/>
          <p:nvPr/>
        </p:nvPicPr>
        <p:blipFill rotWithShape="1">
          <a:blip r:embed="rId5">
            <a:alphaModFix/>
          </a:blip>
          <a:srcRect b="5015" l="7217" r="6029" t="6213"/>
          <a:stretch/>
        </p:blipFill>
        <p:spPr>
          <a:xfrm>
            <a:off x="4762850" y="2031963"/>
            <a:ext cx="3970301" cy="2342374"/>
          </a:xfrm>
          <a:prstGeom prst="rect">
            <a:avLst/>
          </a:prstGeom>
          <a:noFill/>
          <a:ln>
            <a:noFill/>
          </a:ln>
        </p:spPr>
      </p:pic>
      <p:sp>
        <p:nvSpPr>
          <p:cNvPr id="217" name="Google Shape;217;p31"/>
          <p:cNvSpPr txBox="1"/>
          <p:nvPr>
            <p:ph idx="2" type="body"/>
          </p:nvPr>
        </p:nvSpPr>
        <p:spPr>
          <a:xfrm>
            <a:off x="4801900" y="4397025"/>
            <a:ext cx="3813900" cy="338700"/>
          </a:xfrm>
          <a:prstGeom prst="rect">
            <a:avLst/>
          </a:prstGeom>
        </p:spPr>
        <p:txBody>
          <a:bodyPr anchorCtr="0" anchor="t" bIns="91425" lIns="91425" spcFirstLastPara="1" rIns="91425" wrap="square" tIns="91425">
            <a:spAutoFit/>
          </a:bodyPr>
          <a:lstStyle/>
          <a:p>
            <a:pPr indent="0" lvl="0" marL="0" rtl="0" algn="ctr">
              <a:spcBef>
                <a:spcPts val="600"/>
              </a:spcBef>
              <a:spcAft>
                <a:spcPts val="0"/>
              </a:spcAft>
              <a:buNone/>
            </a:pPr>
            <a:r>
              <a:rPr lang="en" sz="1000"/>
              <a:t>Loss</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23" name="Google Shape;223;p32"/>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2"/>
          <p:cNvPicPr preferRelativeResize="0"/>
          <p:nvPr/>
        </p:nvPicPr>
        <p:blipFill>
          <a:blip r:embed="rId3">
            <a:alphaModFix/>
          </a:blip>
          <a:stretch>
            <a:fillRect/>
          </a:stretch>
        </p:blipFill>
        <p:spPr>
          <a:xfrm>
            <a:off x="538850" y="1361925"/>
            <a:ext cx="3179700" cy="3179700"/>
          </a:xfrm>
          <a:prstGeom prst="rect">
            <a:avLst/>
          </a:prstGeom>
          <a:noFill/>
          <a:ln>
            <a:noFill/>
          </a:ln>
        </p:spPr>
      </p:pic>
      <p:pic>
        <p:nvPicPr>
          <p:cNvPr id="225" name="Google Shape;225;p32"/>
          <p:cNvPicPr preferRelativeResize="0"/>
          <p:nvPr/>
        </p:nvPicPr>
        <p:blipFill>
          <a:blip r:embed="rId4">
            <a:alphaModFix/>
          </a:blip>
          <a:stretch>
            <a:fillRect/>
          </a:stretch>
        </p:blipFill>
        <p:spPr>
          <a:xfrm>
            <a:off x="4467450" y="1445725"/>
            <a:ext cx="2437350" cy="3053625"/>
          </a:xfrm>
          <a:prstGeom prst="rect">
            <a:avLst/>
          </a:prstGeom>
          <a:noFill/>
          <a:ln>
            <a:noFill/>
          </a:ln>
        </p:spPr>
      </p:pic>
      <p:sp>
        <p:nvSpPr>
          <p:cNvPr id="226" name="Google Shape;226;p32"/>
          <p:cNvSpPr txBox="1"/>
          <p:nvPr/>
        </p:nvSpPr>
        <p:spPr>
          <a:xfrm>
            <a:off x="538850" y="4447900"/>
            <a:ext cx="35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GAN performance after 200 epochs</a:t>
            </a:r>
            <a:endParaRPr>
              <a:solidFill>
                <a:schemeClr val="dk1"/>
              </a:solidFill>
              <a:latin typeface="Montserrat"/>
              <a:ea typeface="Montserrat"/>
              <a:cs typeface="Montserrat"/>
              <a:sym typeface="Montserrat"/>
            </a:endParaRPr>
          </a:p>
        </p:txBody>
      </p:sp>
      <p:sp>
        <p:nvSpPr>
          <p:cNvPr id="227" name="Google Shape;227;p32"/>
          <p:cNvSpPr txBox="1"/>
          <p:nvPr/>
        </p:nvSpPr>
        <p:spPr>
          <a:xfrm>
            <a:off x="6848200" y="3154950"/>
            <a:ext cx="2204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Using higher resolution images with RGB bands visually striking artificial images can be generated by the model</a:t>
            </a:r>
            <a:endParaRPr sz="13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6</a:t>
            </a:r>
            <a:r>
              <a:rPr lang="en" sz="9600">
                <a:solidFill>
                  <a:schemeClr val="accent2"/>
                </a:solidFill>
              </a:rPr>
              <a:t>.</a:t>
            </a:r>
            <a:br>
              <a:rPr lang="en" sz="9600">
                <a:solidFill>
                  <a:schemeClr val="accent2"/>
                </a:solidFill>
              </a:rPr>
            </a:br>
            <a:r>
              <a:rPr lang="en"/>
              <a:t>Conclusion</a:t>
            </a:r>
            <a:endParaRPr/>
          </a:p>
        </p:txBody>
      </p:sp>
      <p:sp>
        <p:nvSpPr>
          <p:cNvPr id="233" name="Google Shape;233;p3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comments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and Future works</a:t>
            </a:r>
            <a:endParaRPr/>
          </a:p>
        </p:txBody>
      </p:sp>
      <p:sp>
        <p:nvSpPr>
          <p:cNvPr id="239" name="Google Shape;239;p3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4"/>
          <p:cNvSpPr txBox="1"/>
          <p:nvPr>
            <p:ph idx="4294967295" type="body"/>
          </p:nvPr>
        </p:nvSpPr>
        <p:spPr>
          <a:xfrm>
            <a:off x="691200" y="1393425"/>
            <a:ext cx="7865700" cy="32016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lang="en" sz="1600"/>
              <a:t>Generative adversarial networks are a powerful tool in the machine learning toolbox.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In case of satellite image processing they provide not only a good mechanism of creating artificial data samples but also enhancing or even fixing images.</a:t>
            </a:r>
            <a:endParaRPr sz="1600"/>
          </a:p>
          <a:p>
            <a:pPr indent="0" lvl="0" marL="0" rtl="0" algn="l">
              <a:spcBef>
                <a:spcPts val="600"/>
              </a:spcBef>
              <a:spcAft>
                <a:spcPts val="0"/>
              </a:spcAft>
              <a:buNone/>
            </a:pPr>
            <a:r>
              <a:t/>
            </a:r>
            <a:endParaRPr sz="1600"/>
          </a:p>
          <a:p>
            <a:pPr indent="-330200" lvl="0" marL="457200" rtl="0" algn="l">
              <a:spcBef>
                <a:spcPts val="0"/>
              </a:spcBef>
              <a:spcAft>
                <a:spcPts val="0"/>
              </a:spcAft>
              <a:buSzPts val="1600"/>
              <a:buChar char="▣"/>
            </a:pPr>
            <a:r>
              <a:rPr lang="en" sz="1600"/>
              <a:t>We should increase image resolution.</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Exploring other GAN architectures.</a:t>
            </a:r>
            <a:endParaRPr sz="1600"/>
          </a:p>
          <a:p>
            <a:pPr indent="0" lvl="0" marL="0" rtl="0" algn="l">
              <a:spcBef>
                <a:spcPts val="600"/>
              </a:spcBef>
              <a:spcAft>
                <a:spcPts val="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6" name="Google Shape;246;p35"/>
          <p:cNvSpPr txBox="1"/>
          <p:nvPr>
            <p:ph idx="1" type="body"/>
          </p:nvPr>
        </p:nvSpPr>
        <p:spPr>
          <a:xfrm>
            <a:off x="691200" y="1511225"/>
            <a:ext cx="7761600" cy="345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Abady, Lydia &amp; Barni, Mauro &amp; Garzelli, Andrea &amp; Tondi, Benedetta. (2020). GAN generation of synthetic multispectral satellite images. 19. 10.1117/12.2575765. </a:t>
            </a:r>
            <a:endParaRPr sz="1600"/>
          </a:p>
          <a:p>
            <a:pPr indent="-330200" lvl="0" marL="457200" rtl="0" algn="l">
              <a:spcBef>
                <a:spcPts val="0"/>
              </a:spcBef>
              <a:spcAft>
                <a:spcPts val="0"/>
              </a:spcAft>
              <a:buSzPts val="1600"/>
              <a:buChar char="▣"/>
            </a:pPr>
            <a:r>
              <a:rPr lang="en" sz="1600"/>
              <a:t>Goodfellow, I, Abadie, J. P., Mirza, M, Xu, B, Warde-Farley, D, Ozair, S, Courville, A, Bengio, Y., "Generative Adversarial Networks", NIPS, 2014. </a:t>
            </a:r>
            <a:endParaRPr sz="1600"/>
          </a:p>
          <a:p>
            <a:pPr indent="-330200" lvl="0" marL="457200" rtl="0" algn="l">
              <a:spcBef>
                <a:spcPts val="0"/>
              </a:spcBef>
              <a:spcAft>
                <a:spcPts val="0"/>
              </a:spcAft>
              <a:buSzPts val="1600"/>
              <a:buChar char="▣"/>
            </a:pPr>
            <a:r>
              <a:rPr lang="en" sz="1600" u="sng">
                <a:solidFill>
                  <a:schemeClr val="hlink"/>
                </a:solidFill>
                <a:hlinkClick r:id="rId3"/>
              </a:rPr>
              <a:t>https://machinelearningmastery.com/how-to-develop-a-pix2pix-gan-for-image-to-image-translation/</a:t>
            </a:r>
            <a:endParaRPr sz="1600"/>
          </a:p>
          <a:p>
            <a:pPr indent="-330200" lvl="0" marL="457200" rtl="0" algn="l">
              <a:spcBef>
                <a:spcPts val="0"/>
              </a:spcBef>
              <a:spcAft>
                <a:spcPts val="0"/>
              </a:spcAft>
              <a:buSzPts val="1600"/>
              <a:buChar char="▣"/>
            </a:pPr>
            <a:r>
              <a:rPr lang="en" sz="1600"/>
              <a:t>Arjovsky, M., Chintala, S., Bottou, L., "Wasserstein generative adversarial networks", International conference on Machine Learning (2017), pp. 214-223</a:t>
            </a:r>
            <a:endParaRPr sz="1600"/>
          </a:p>
          <a:p>
            <a:pPr indent="-330200" lvl="0" marL="457200" rtl="0" algn="l">
              <a:spcBef>
                <a:spcPts val="0"/>
              </a:spcBef>
              <a:spcAft>
                <a:spcPts val="0"/>
              </a:spcAft>
              <a:buSzPts val="1600"/>
              <a:buChar char="▣"/>
            </a:pPr>
            <a:r>
              <a:rPr lang="en" sz="1600"/>
              <a:t>Salimans, T., Goodfellow, I., Zaremba, W., Cheung, V., Radford, A., Chen, X., "Improved techniques for training GANs", Advances in Neural Information Processing Systems (2016), pp. 2234-2242</a:t>
            </a:r>
            <a:endParaRPr sz="1600"/>
          </a:p>
          <a:p>
            <a:pPr indent="0" lvl="0" marL="457200" rtl="0" algn="l">
              <a:spcBef>
                <a:spcPts val="600"/>
              </a:spcBef>
              <a:spcAft>
                <a:spcPts val="0"/>
              </a:spcAft>
              <a:buNone/>
            </a:pPr>
            <a:r>
              <a:t/>
            </a:r>
            <a:endParaRPr sz="1600"/>
          </a:p>
        </p:txBody>
      </p:sp>
      <p:sp>
        <p:nvSpPr>
          <p:cNvPr id="247" name="Google Shape;247;p35"/>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1.</a:t>
            </a:r>
            <a:endParaRPr sz="9600">
              <a:solidFill>
                <a:schemeClr val="accent2"/>
              </a:solidFill>
            </a:endParaRPr>
          </a:p>
          <a:p>
            <a:pPr indent="0" lvl="0" marL="0" rtl="0" algn="r">
              <a:spcBef>
                <a:spcPts val="0"/>
              </a:spcBef>
              <a:spcAft>
                <a:spcPts val="0"/>
              </a:spcAft>
              <a:buNone/>
            </a:pPr>
            <a:r>
              <a:rPr lang="en"/>
              <a:t>Motivation</a:t>
            </a:r>
            <a:endParaRPr/>
          </a:p>
        </p:txBody>
      </p:sp>
      <p:sp>
        <p:nvSpPr>
          <p:cNvPr id="77" name="Google Shape;77;p1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Why</a:t>
            </a:r>
            <a:endParaRPr/>
          </a:p>
        </p:txBody>
      </p:sp>
      <p:sp>
        <p:nvSpPr>
          <p:cNvPr id="78" name="Google Shape;78;p13"/>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84" name="Google Shape;84;p14"/>
          <p:cNvSpPr txBox="1"/>
          <p:nvPr>
            <p:ph idx="1" type="body"/>
          </p:nvPr>
        </p:nvSpPr>
        <p:spPr>
          <a:xfrm>
            <a:off x="691200" y="1380725"/>
            <a:ext cx="7761600" cy="32472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The rapid development of remote sensing technology supported by a significant improvement in access to remote sensing imagery led to an increased interest in the potential use of the collected material among academia, government, and private sector representatives in areas such as urban planning, agriculture, transport, etc.</a:t>
            </a:r>
            <a:endParaRPr sz="1600"/>
          </a:p>
          <a:p>
            <a:pPr indent="0" lvl="0" marL="4572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The conventional data collection procedures are often extremely hectic and not scalable in case of multispectral images and the usual data augmentation techniques like noise injection and geometric transformations don’t capture the diversity and heterogeneity of the landscapes. Plus its expensive to get high resolution images.</a:t>
            </a:r>
            <a:endParaRPr sz="1600"/>
          </a:p>
          <a:p>
            <a:pPr indent="0" lvl="0" marL="457200" rtl="0" algn="l">
              <a:spcBef>
                <a:spcPts val="600"/>
              </a:spcBef>
              <a:spcAft>
                <a:spcPts val="0"/>
              </a:spcAft>
              <a:buNone/>
            </a:pPr>
            <a:r>
              <a:t/>
            </a:r>
            <a:endParaRPr sz="1600"/>
          </a:p>
        </p:txBody>
      </p:sp>
      <p:sp>
        <p:nvSpPr>
          <p:cNvPr id="85" name="Google Shape;85;p14"/>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2.</a:t>
            </a:r>
            <a:br>
              <a:rPr lang="en" sz="9600">
                <a:solidFill>
                  <a:schemeClr val="accent2"/>
                </a:solidFill>
              </a:rPr>
            </a:br>
            <a:r>
              <a:rPr lang="en"/>
              <a:t>Research</a:t>
            </a:r>
            <a:endParaRPr/>
          </a:p>
          <a:p>
            <a:pPr indent="0" lvl="0" marL="0" rtl="0" algn="r">
              <a:spcBef>
                <a:spcPts val="0"/>
              </a:spcBef>
              <a:spcAft>
                <a:spcPts val="0"/>
              </a:spcAft>
              <a:buNone/>
            </a:pPr>
            <a:r>
              <a:rPr lang="en"/>
              <a:t>Gap</a:t>
            </a:r>
            <a:endParaRPr/>
          </a:p>
        </p:txBody>
      </p:sp>
      <p:sp>
        <p:nvSpPr>
          <p:cNvPr id="91" name="Google Shape;91;p15"/>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Hopefully, we have bridged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Gap</a:t>
            </a:r>
            <a:endParaRPr/>
          </a:p>
        </p:txBody>
      </p:sp>
      <p:sp>
        <p:nvSpPr>
          <p:cNvPr id="97" name="Google Shape;97;p16"/>
          <p:cNvSpPr txBox="1"/>
          <p:nvPr>
            <p:ph idx="1" type="body"/>
          </p:nvPr>
        </p:nvSpPr>
        <p:spPr>
          <a:xfrm>
            <a:off x="691200" y="1834525"/>
            <a:ext cx="7761600" cy="24780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Previous focus has been primarily on generating 8-bit </a:t>
            </a:r>
            <a:r>
              <a:rPr lang="en" sz="1600"/>
              <a:t>grayscale</a:t>
            </a:r>
            <a:r>
              <a:rPr lang="en" sz="1600"/>
              <a:t> or RGB images.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In terms of augmentation, only usual techniques like rotation, distortion etc have been used.</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Scaling of models to higher dimension which feed upon higher resolution images and produce top quality data are required</a:t>
            </a:r>
            <a:endParaRPr sz="1600"/>
          </a:p>
          <a:p>
            <a:pPr indent="0" lvl="0" marL="457200" rtl="0" algn="l">
              <a:spcBef>
                <a:spcPts val="600"/>
              </a:spcBef>
              <a:spcAft>
                <a:spcPts val="0"/>
              </a:spcAft>
              <a:buNone/>
            </a:pPr>
            <a:r>
              <a:t/>
            </a:r>
            <a:endParaRPr sz="1600"/>
          </a:p>
        </p:txBody>
      </p:sp>
      <p:sp>
        <p:nvSpPr>
          <p:cNvPr id="98" name="Google Shape;98;p16"/>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3</a:t>
            </a:r>
            <a:r>
              <a:rPr lang="en" sz="9600">
                <a:solidFill>
                  <a:schemeClr val="accent2"/>
                </a:solidFill>
              </a:rPr>
              <a:t>.</a:t>
            </a:r>
            <a:br>
              <a:rPr lang="en" sz="9600">
                <a:solidFill>
                  <a:schemeClr val="accent2"/>
                </a:solidFill>
              </a:rPr>
            </a:br>
            <a:r>
              <a:rPr lang="en"/>
              <a:t>Objective</a:t>
            </a:r>
            <a:endParaRPr/>
          </a:p>
        </p:txBody>
      </p:sp>
      <p:sp>
        <p:nvSpPr>
          <p:cNvPr id="104" name="Google Shape;104;p17"/>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 aspire to 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691200" y="152375"/>
            <a:ext cx="60492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image, synthetic image</a:t>
            </a:r>
            <a:endParaRPr/>
          </a:p>
        </p:txBody>
      </p:sp>
      <p:sp>
        <p:nvSpPr>
          <p:cNvPr id="110" name="Google Shape;110;p18"/>
          <p:cNvSpPr txBox="1"/>
          <p:nvPr>
            <p:ph idx="12" type="sldNum"/>
          </p:nvPr>
        </p:nvSpPr>
        <p:spPr>
          <a:xfrm>
            <a:off x="8556775" y="4758433"/>
            <a:ext cx="548700" cy="30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8"/>
          <p:cNvPicPr preferRelativeResize="0"/>
          <p:nvPr/>
        </p:nvPicPr>
        <p:blipFill>
          <a:blip r:embed="rId3">
            <a:alphaModFix/>
          </a:blip>
          <a:stretch>
            <a:fillRect/>
          </a:stretch>
        </p:blipFill>
        <p:spPr>
          <a:xfrm>
            <a:off x="861200" y="1774925"/>
            <a:ext cx="2326800" cy="2915125"/>
          </a:xfrm>
          <a:prstGeom prst="rect">
            <a:avLst/>
          </a:prstGeom>
          <a:noFill/>
          <a:ln>
            <a:noFill/>
          </a:ln>
        </p:spPr>
      </p:pic>
      <p:sp>
        <p:nvSpPr>
          <p:cNvPr id="112" name="Google Shape;112;p18"/>
          <p:cNvSpPr txBox="1"/>
          <p:nvPr/>
        </p:nvSpPr>
        <p:spPr>
          <a:xfrm>
            <a:off x="4281350" y="3405690"/>
            <a:ext cx="43302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latin typeface="Montserrat"/>
              <a:ea typeface="Montserrat"/>
              <a:cs typeface="Montserrat"/>
              <a:sym typeface="Montserrat"/>
            </a:endParaRPr>
          </a:p>
        </p:txBody>
      </p:sp>
      <p:sp>
        <p:nvSpPr>
          <p:cNvPr id="113" name="Google Shape;113;p18"/>
          <p:cNvSpPr txBox="1"/>
          <p:nvPr/>
        </p:nvSpPr>
        <p:spPr>
          <a:xfrm>
            <a:off x="3828050" y="2524488"/>
            <a:ext cx="47835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2"/>
              </a:buClr>
              <a:buSzPts val="1600"/>
              <a:buFont typeface="Montserrat"/>
              <a:buChar char="▣"/>
            </a:pPr>
            <a:r>
              <a:rPr lang="en" sz="1600">
                <a:solidFill>
                  <a:schemeClr val="dk1"/>
                </a:solidFill>
                <a:latin typeface="Montserrat"/>
                <a:ea typeface="Montserrat"/>
                <a:cs typeface="Montserrat"/>
                <a:sym typeface="Montserrat"/>
              </a:rPr>
              <a:t>Generate indistinguishable multi-band satellite images.</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accent2"/>
              </a:buClr>
              <a:buSzPts val="1600"/>
              <a:buFont typeface="Montserrat"/>
              <a:buChar char="▣"/>
            </a:pPr>
            <a:r>
              <a:rPr lang="en" sz="1600">
                <a:solidFill>
                  <a:schemeClr val="dk1"/>
                </a:solidFill>
                <a:latin typeface="Montserrat"/>
                <a:ea typeface="Montserrat"/>
                <a:cs typeface="Montserrat"/>
                <a:sym typeface="Montserrat"/>
              </a:rPr>
              <a:t>Attempt to display the validity of the procedure and as a proof of concept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chemeClr val="accent2"/>
                </a:solidFill>
              </a:rPr>
              <a:t>4</a:t>
            </a:r>
            <a:r>
              <a:rPr lang="en" sz="9600">
                <a:solidFill>
                  <a:schemeClr val="accent2"/>
                </a:solidFill>
              </a:rPr>
              <a:t>.</a:t>
            </a:r>
            <a:br>
              <a:rPr lang="en" sz="9600">
                <a:solidFill>
                  <a:schemeClr val="accent2"/>
                </a:solidFill>
              </a:rPr>
            </a:br>
            <a:r>
              <a:rPr lang="en"/>
              <a:t>Methodology</a:t>
            </a:r>
            <a:endParaRPr/>
          </a:p>
        </p:txBody>
      </p:sp>
      <p:sp>
        <p:nvSpPr>
          <p:cNvPr id="119" name="Google Shape;119;p19"/>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complete pipeline of tasks </a:t>
            </a:r>
            <a:r>
              <a:rPr lang="en"/>
              <a:t>what </a:t>
            </a:r>
            <a:r>
              <a:rPr lang="en"/>
              <a:t>we did to finish this project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